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Assistant"/>
      <p:regular r:id="rId29"/>
      <p:bold r:id="rId30"/>
    </p:embeddedFont>
    <p:embeddedFont>
      <p:font typeface="Alata"/>
      <p:regular r:id="rId31"/>
    </p:embeddedFont>
    <p:embeddedFont>
      <p:font typeface="Public Sans"/>
      <p:regular r:id="rId32"/>
      <p:bold r:id="rId33"/>
      <p:italic r:id="rId34"/>
      <p:boldItalic r:id="rId35"/>
    </p:embeddedFont>
    <p:embeddedFont>
      <p:font typeface="BIZ UDPMincho"/>
      <p:regular r:id="rId36"/>
      <p:bold r:id="rId37"/>
    </p:embeddedFont>
    <p:embeddedFont>
      <p:font typeface="PT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FD4B9B-0A7F-4314-9503-E8AED725499B}">
  <a:tblStyle styleId="{29FD4B9B-0A7F-4314-9503-E8AED72549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italic.fntdata"/><Relationship Id="rId20" Type="http://schemas.openxmlformats.org/officeDocument/2006/relationships/slide" Target="slides/slide14.xml"/><Relationship Id="rId41" Type="http://schemas.openxmlformats.org/officeDocument/2006/relationships/font" Target="fonts/PT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ssistan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lata-regular.fntdata"/><Relationship Id="rId30" Type="http://schemas.openxmlformats.org/officeDocument/2006/relationships/font" Target="fonts/Assistant-bold.fntdata"/><Relationship Id="rId11" Type="http://schemas.openxmlformats.org/officeDocument/2006/relationships/slide" Target="slides/slide5.xml"/><Relationship Id="rId33" Type="http://schemas.openxmlformats.org/officeDocument/2006/relationships/font" Target="fonts/PublicSans-bold.fntdata"/><Relationship Id="rId10" Type="http://schemas.openxmlformats.org/officeDocument/2006/relationships/slide" Target="slides/slide4.xml"/><Relationship Id="rId32" Type="http://schemas.openxmlformats.org/officeDocument/2006/relationships/font" Target="fonts/PublicSans-regular.fntdata"/><Relationship Id="rId13" Type="http://schemas.openxmlformats.org/officeDocument/2006/relationships/slide" Target="slides/slide7.xml"/><Relationship Id="rId35" Type="http://schemas.openxmlformats.org/officeDocument/2006/relationships/font" Target="fonts/PublicSans-boldItalic.fntdata"/><Relationship Id="rId12" Type="http://schemas.openxmlformats.org/officeDocument/2006/relationships/slide" Target="slides/slide6.xml"/><Relationship Id="rId34" Type="http://schemas.openxmlformats.org/officeDocument/2006/relationships/font" Target="fonts/PublicSans-italic.fntdata"/><Relationship Id="rId15" Type="http://schemas.openxmlformats.org/officeDocument/2006/relationships/slide" Target="slides/slide9.xml"/><Relationship Id="rId37" Type="http://schemas.openxmlformats.org/officeDocument/2006/relationships/font" Target="fonts/BIZUDPMincho-bold.fntdata"/><Relationship Id="rId14" Type="http://schemas.openxmlformats.org/officeDocument/2006/relationships/slide" Target="slides/slide8.xml"/><Relationship Id="rId36" Type="http://schemas.openxmlformats.org/officeDocument/2006/relationships/font" Target="fonts/BIZUDPMincho-regular.fntdata"/><Relationship Id="rId17" Type="http://schemas.openxmlformats.org/officeDocument/2006/relationships/slide" Target="slides/slide11.xml"/><Relationship Id="rId39" Type="http://schemas.openxmlformats.org/officeDocument/2006/relationships/font" Target="fonts/PTSans-bold.fntdata"/><Relationship Id="rId16" Type="http://schemas.openxmlformats.org/officeDocument/2006/relationships/slide" Target="slides/slide10.xml"/><Relationship Id="rId38" Type="http://schemas.openxmlformats.org/officeDocument/2006/relationships/font" Target="fonts/PT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5fbf16b50_3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5fbf16b50_3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5fbf16b50_3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b5fbf16b50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5fbf16b50_3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b5fbf16b50_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5fbf16b50_3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5fbf16b50_3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5fbf16b50_3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b5fbf16b50_3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b5fbf16b50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b5fbf16b50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5fbf16b50_3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5fbf16b50_3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5fbf16b50_3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b5fbf16b50_3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5fbf16b50_3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b5fbf16b50_3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5efc3657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b5efc3657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5efc3657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5efc3657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5fbf16b50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b5fbf16b50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5fbf16b50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b5fbf16b50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5fbf16b50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b5fbf16b50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5fbf16b50_3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b5fbf16b50_3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25334" y="2112800"/>
            <a:ext cx="7012500" cy="1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5334" y="39411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8692950" y="1963153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 rot="5400000">
            <a:off x="7696350" y="2889250"/>
            <a:ext cx="21600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1284000" y="1382325"/>
            <a:ext cx="6576000" cy="18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284000" y="31939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2" name="Google Shape;72;p11"/>
          <p:cNvCxnSpPr/>
          <p:nvPr/>
        </p:nvCxnSpPr>
        <p:spPr>
          <a:xfrm>
            <a:off x="0" y="306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1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1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1931713" y="1967019"/>
            <a:ext cx="25464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5781889" y="1967019"/>
            <a:ext cx="25548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1931713" y="3446525"/>
            <a:ext cx="25464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5781889" y="3446525"/>
            <a:ext cx="25548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type="title"/>
          </p:nvPr>
        </p:nvSpPr>
        <p:spPr>
          <a:xfrm>
            <a:off x="807313" y="1602825"/>
            <a:ext cx="1048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5" type="title"/>
          </p:nvPr>
        </p:nvSpPr>
        <p:spPr>
          <a:xfrm>
            <a:off x="807313" y="3082325"/>
            <a:ext cx="1048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4657488" y="1602825"/>
            <a:ext cx="1048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4657488" y="3082325"/>
            <a:ext cx="10482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8" type="title"/>
          </p:nvPr>
        </p:nvSpPr>
        <p:spPr>
          <a:xfrm>
            <a:off x="720000" y="45554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9" type="subTitle"/>
          </p:nvPr>
        </p:nvSpPr>
        <p:spPr>
          <a:xfrm>
            <a:off x="1931713" y="1602825"/>
            <a:ext cx="25464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5781888" y="1602825"/>
            <a:ext cx="25548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4" type="subTitle"/>
          </p:nvPr>
        </p:nvSpPr>
        <p:spPr>
          <a:xfrm>
            <a:off x="1931713" y="3082324"/>
            <a:ext cx="25464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5781888" y="3082324"/>
            <a:ext cx="25548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cxnSp>
        <p:nvCxnSpPr>
          <p:cNvPr id="92" name="Google Shape;92;p13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3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 txBox="1"/>
          <p:nvPr>
            <p:ph idx="16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7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1428975" y="3261600"/>
            <a:ext cx="6099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1428975" y="1451525"/>
            <a:ext cx="60999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9" name="Google Shape;99;p14"/>
          <p:cNvCxnSpPr/>
          <p:nvPr/>
        </p:nvCxnSpPr>
        <p:spPr>
          <a:xfrm>
            <a:off x="0" y="306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4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0000" y="1232900"/>
            <a:ext cx="38628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720000" y="2969100"/>
            <a:ext cx="38628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2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5146175" y="1477900"/>
            <a:ext cx="3232200" cy="11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4764800" y="2715350"/>
            <a:ext cx="36138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3" name="Google Shape;113;p16"/>
          <p:cNvGrpSpPr/>
          <p:nvPr/>
        </p:nvGrpSpPr>
        <p:grpSpPr>
          <a:xfrm>
            <a:off x="0" y="306300"/>
            <a:ext cx="9144000" cy="4513500"/>
            <a:chOff x="0" y="306300"/>
            <a:chExt cx="9144000" cy="4513500"/>
          </a:xfrm>
        </p:grpSpPr>
        <p:cxnSp>
          <p:nvCxnSpPr>
            <p:cNvPr id="114" name="Google Shape;114;p16"/>
            <p:cNvCxnSpPr/>
            <p:nvPr/>
          </p:nvCxnSpPr>
          <p:spPr>
            <a:xfrm>
              <a:off x="0" y="48198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16"/>
            <p:cNvCxnSpPr/>
            <p:nvPr/>
          </p:nvCxnSpPr>
          <p:spPr>
            <a:xfrm>
              <a:off x="0" y="306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6" name="Google Shape;116;p16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0000" y="45554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21" name="Google Shape;121;p17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0000" y="1215750"/>
            <a:ext cx="77040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2494865" y="1519100"/>
            <a:ext cx="52401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2494865" y="3040875"/>
            <a:ext cx="52401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subTitle"/>
          </p:nvPr>
        </p:nvSpPr>
        <p:spPr>
          <a:xfrm>
            <a:off x="2494725" y="3471800"/>
            <a:ext cx="52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18"/>
          <p:cNvSpPr txBox="1"/>
          <p:nvPr>
            <p:ph idx="4" type="subTitle"/>
          </p:nvPr>
        </p:nvSpPr>
        <p:spPr>
          <a:xfrm>
            <a:off x="2494725" y="1948875"/>
            <a:ext cx="52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720000" y="45591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32" name="Google Shape;132;p18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8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idx="5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6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2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0000" y="45488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832518" y="3659300"/>
            <a:ext cx="23856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2" type="subTitle"/>
          </p:nvPr>
        </p:nvSpPr>
        <p:spPr>
          <a:xfrm>
            <a:off x="3371650" y="3659300"/>
            <a:ext cx="23856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3" type="subTitle"/>
          </p:nvPr>
        </p:nvSpPr>
        <p:spPr>
          <a:xfrm>
            <a:off x="5910782" y="3659300"/>
            <a:ext cx="23856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4" type="subTitle"/>
          </p:nvPr>
        </p:nvSpPr>
        <p:spPr>
          <a:xfrm>
            <a:off x="832518" y="3205700"/>
            <a:ext cx="2385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5" type="subTitle"/>
          </p:nvPr>
        </p:nvSpPr>
        <p:spPr>
          <a:xfrm>
            <a:off x="3371643" y="3205700"/>
            <a:ext cx="2385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6" type="subTitle"/>
          </p:nvPr>
        </p:nvSpPr>
        <p:spPr>
          <a:xfrm>
            <a:off x="5910768" y="3205700"/>
            <a:ext cx="2385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cxnSp>
        <p:nvCxnSpPr>
          <p:cNvPr id="144" name="Google Shape;144;p19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idx="7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8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1959150" y="1588975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2" type="subTitle"/>
          </p:nvPr>
        </p:nvSpPr>
        <p:spPr>
          <a:xfrm>
            <a:off x="1959150" y="3011075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3" type="subTitle"/>
          </p:nvPr>
        </p:nvSpPr>
        <p:spPr>
          <a:xfrm>
            <a:off x="5546850" y="1588975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4" type="subTitle"/>
          </p:nvPr>
        </p:nvSpPr>
        <p:spPr>
          <a:xfrm>
            <a:off x="5546850" y="3011075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>
            <a:off x="720000" y="4597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5" type="subTitle"/>
          </p:nvPr>
        </p:nvSpPr>
        <p:spPr>
          <a:xfrm>
            <a:off x="1959150" y="2090821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6" type="subTitle"/>
          </p:nvPr>
        </p:nvSpPr>
        <p:spPr>
          <a:xfrm>
            <a:off x="5546849" y="2090821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7" type="subTitle"/>
          </p:nvPr>
        </p:nvSpPr>
        <p:spPr>
          <a:xfrm>
            <a:off x="1959150" y="3512939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8" type="subTitle"/>
          </p:nvPr>
        </p:nvSpPr>
        <p:spPr>
          <a:xfrm>
            <a:off x="5546849" y="3512939"/>
            <a:ext cx="224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0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idx="9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1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cxnSp>
        <p:nvCxnSpPr>
          <p:cNvPr id="161" name="Google Shape;161;p20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75375" y="2046299"/>
            <a:ext cx="37392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75375" y="578650"/>
            <a:ext cx="15072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75375" y="3838350"/>
            <a:ext cx="21726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3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4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20000" y="4597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1082150" y="2213338"/>
            <a:ext cx="2111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2" type="subTitle"/>
          </p:nvPr>
        </p:nvSpPr>
        <p:spPr>
          <a:xfrm>
            <a:off x="3516452" y="2213338"/>
            <a:ext cx="2111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3" type="subTitle"/>
          </p:nvPr>
        </p:nvSpPr>
        <p:spPr>
          <a:xfrm>
            <a:off x="1082150" y="3879075"/>
            <a:ext cx="2111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4" type="subTitle"/>
          </p:nvPr>
        </p:nvSpPr>
        <p:spPr>
          <a:xfrm>
            <a:off x="3516452" y="3879075"/>
            <a:ext cx="2111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5" type="subTitle"/>
          </p:nvPr>
        </p:nvSpPr>
        <p:spPr>
          <a:xfrm>
            <a:off x="5950726" y="2213338"/>
            <a:ext cx="2111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6" type="subTitle"/>
          </p:nvPr>
        </p:nvSpPr>
        <p:spPr>
          <a:xfrm>
            <a:off x="5950726" y="3879075"/>
            <a:ext cx="2111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7" type="subTitle"/>
          </p:nvPr>
        </p:nvSpPr>
        <p:spPr>
          <a:xfrm>
            <a:off x="1082150" y="1812538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8" type="subTitle"/>
          </p:nvPr>
        </p:nvSpPr>
        <p:spPr>
          <a:xfrm>
            <a:off x="3516452" y="1812538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9" type="subTitle"/>
          </p:nvPr>
        </p:nvSpPr>
        <p:spPr>
          <a:xfrm>
            <a:off x="5950754" y="1812538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13" type="subTitle"/>
          </p:nvPr>
        </p:nvSpPr>
        <p:spPr>
          <a:xfrm>
            <a:off x="1082150" y="3478275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4" type="subTitle"/>
          </p:nvPr>
        </p:nvSpPr>
        <p:spPr>
          <a:xfrm>
            <a:off x="3516452" y="3478275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5" type="subTitle"/>
          </p:nvPr>
        </p:nvSpPr>
        <p:spPr>
          <a:xfrm>
            <a:off x="5950754" y="3478275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cxnSp>
        <p:nvCxnSpPr>
          <p:cNvPr id="176" name="Google Shape;176;p21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1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>
            <p:ph idx="16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17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180" name="Google Shape;180;p21"/>
          <p:cNvSpPr txBox="1"/>
          <p:nvPr>
            <p:ph idx="18" type="subTitle"/>
          </p:nvPr>
        </p:nvSpPr>
        <p:spPr>
          <a:xfrm>
            <a:off x="1082150" y="1422463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19" type="subTitle"/>
          </p:nvPr>
        </p:nvSpPr>
        <p:spPr>
          <a:xfrm>
            <a:off x="3516452" y="1422463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20" type="subTitle"/>
          </p:nvPr>
        </p:nvSpPr>
        <p:spPr>
          <a:xfrm>
            <a:off x="5950754" y="1422463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3" name="Google Shape;183;p21"/>
          <p:cNvSpPr txBox="1"/>
          <p:nvPr>
            <p:ph idx="21" type="subTitle"/>
          </p:nvPr>
        </p:nvSpPr>
        <p:spPr>
          <a:xfrm>
            <a:off x="1082150" y="3088200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22" type="subTitle"/>
          </p:nvPr>
        </p:nvSpPr>
        <p:spPr>
          <a:xfrm>
            <a:off x="3516452" y="3088200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185" name="Google Shape;185;p21"/>
          <p:cNvSpPr txBox="1"/>
          <p:nvPr>
            <p:ph idx="23" type="subTitle"/>
          </p:nvPr>
        </p:nvSpPr>
        <p:spPr>
          <a:xfrm>
            <a:off x="5950754" y="3088200"/>
            <a:ext cx="21111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>
            <p:ph hasCustomPrompt="1" type="title"/>
          </p:nvPr>
        </p:nvSpPr>
        <p:spPr>
          <a:xfrm>
            <a:off x="973388" y="3190498"/>
            <a:ext cx="22443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89" name="Google Shape;189;p22"/>
          <p:cNvSpPr txBox="1"/>
          <p:nvPr>
            <p:ph idx="1" type="subTitle"/>
          </p:nvPr>
        </p:nvSpPr>
        <p:spPr>
          <a:xfrm>
            <a:off x="973388" y="3679825"/>
            <a:ext cx="2244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hasCustomPrompt="1" idx="2" type="title"/>
          </p:nvPr>
        </p:nvSpPr>
        <p:spPr>
          <a:xfrm>
            <a:off x="3449850" y="3190498"/>
            <a:ext cx="22443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91" name="Google Shape;191;p22"/>
          <p:cNvSpPr txBox="1"/>
          <p:nvPr>
            <p:ph idx="3" type="subTitle"/>
          </p:nvPr>
        </p:nvSpPr>
        <p:spPr>
          <a:xfrm>
            <a:off x="3449850" y="3679825"/>
            <a:ext cx="2244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hasCustomPrompt="1" idx="4" type="title"/>
          </p:nvPr>
        </p:nvSpPr>
        <p:spPr>
          <a:xfrm>
            <a:off x="5926305" y="3190498"/>
            <a:ext cx="22443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193" name="Google Shape;193;p22"/>
          <p:cNvSpPr txBox="1"/>
          <p:nvPr>
            <p:ph idx="5" type="subTitle"/>
          </p:nvPr>
        </p:nvSpPr>
        <p:spPr>
          <a:xfrm>
            <a:off x="5926305" y="3679825"/>
            <a:ext cx="2244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6" type="subTitle"/>
          </p:nvPr>
        </p:nvSpPr>
        <p:spPr>
          <a:xfrm>
            <a:off x="973388" y="1310050"/>
            <a:ext cx="22443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195" name="Google Shape;195;p22"/>
          <p:cNvSpPr txBox="1"/>
          <p:nvPr>
            <p:ph idx="7" type="subTitle"/>
          </p:nvPr>
        </p:nvSpPr>
        <p:spPr>
          <a:xfrm>
            <a:off x="3449850" y="1310050"/>
            <a:ext cx="22443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8" type="subTitle"/>
          </p:nvPr>
        </p:nvSpPr>
        <p:spPr>
          <a:xfrm>
            <a:off x="5926305" y="1310050"/>
            <a:ext cx="22443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Public Sans"/>
              <a:buNone/>
              <a:defRPr sz="20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9" type="title"/>
          </p:nvPr>
        </p:nvSpPr>
        <p:spPr>
          <a:xfrm>
            <a:off x="720000" y="45381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98" name="Google Shape;198;p22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2"/>
          <p:cNvSpPr txBox="1"/>
          <p:nvPr>
            <p:ph idx="13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14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hasCustomPrompt="1" type="title"/>
          </p:nvPr>
        </p:nvSpPr>
        <p:spPr>
          <a:xfrm>
            <a:off x="4468436" y="767825"/>
            <a:ext cx="39555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3" name="Google Shape;203;p23"/>
          <p:cNvSpPr txBox="1"/>
          <p:nvPr>
            <p:ph idx="1" type="subTitle"/>
          </p:nvPr>
        </p:nvSpPr>
        <p:spPr>
          <a:xfrm>
            <a:off x="4468425" y="1476797"/>
            <a:ext cx="39555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hasCustomPrompt="1" idx="2" type="title"/>
          </p:nvPr>
        </p:nvSpPr>
        <p:spPr>
          <a:xfrm>
            <a:off x="4468436" y="1975696"/>
            <a:ext cx="39555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5" name="Google Shape;205;p23"/>
          <p:cNvSpPr txBox="1"/>
          <p:nvPr>
            <p:ph idx="3" type="subTitle"/>
          </p:nvPr>
        </p:nvSpPr>
        <p:spPr>
          <a:xfrm>
            <a:off x="4468425" y="2684664"/>
            <a:ext cx="39555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6" name="Google Shape;206;p23"/>
          <p:cNvSpPr txBox="1"/>
          <p:nvPr>
            <p:ph hasCustomPrompt="1" idx="4" type="title"/>
          </p:nvPr>
        </p:nvSpPr>
        <p:spPr>
          <a:xfrm>
            <a:off x="4468436" y="3210741"/>
            <a:ext cx="39555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7" name="Google Shape;207;p23"/>
          <p:cNvSpPr txBox="1"/>
          <p:nvPr>
            <p:ph idx="5" type="subTitle"/>
          </p:nvPr>
        </p:nvSpPr>
        <p:spPr>
          <a:xfrm>
            <a:off x="4468425" y="3920200"/>
            <a:ext cx="39555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8" name="Google Shape;208;p23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7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ctrTitle"/>
          </p:nvPr>
        </p:nvSpPr>
        <p:spPr>
          <a:xfrm>
            <a:off x="720000" y="784600"/>
            <a:ext cx="40290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720000" y="1831745"/>
            <a:ext cx="40290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4" name="Google Shape;214;p24"/>
          <p:cNvSpPr txBox="1"/>
          <p:nvPr/>
        </p:nvSpPr>
        <p:spPr>
          <a:xfrm>
            <a:off x="720000" y="3457100"/>
            <a:ext cx="4134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217" name="Google Shape;217;p24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25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5"/>
          <p:cNvSpPr txBox="1"/>
          <p:nvPr/>
        </p:nvSpPr>
        <p:spPr>
          <a:xfrm>
            <a:off x="8378428" y="4513500"/>
            <a:ext cx="578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8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rPr>
              <a:t>© </a:t>
            </a:r>
            <a:r>
              <a:rPr b="1" lang="en" sz="8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rPr>
              <a:t>2022</a:t>
            </a:r>
            <a:endParaRPr b="1" sz="800">
              <a:solidFill>
                <a:schemeClr val="dk1"/>
              </a:solidFill>
              <a:latin typeface="BIZ UDPMincho"/>
              <a:ea typeface="BIZ UDPMincho"/>
              <a:cs typeface="BIZ UDPMincho"/>
              <a:sym typeface="BIZ UDPMinch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/>
        </p:nvSpPr>
        <p:spPr>
          <a:xfrm>
            <a:off x="8378428" y="4513500"/>
            <a:ext cx="578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8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rPr>
              <a:t>© </a:t>
            </a:r>
            <a:r>
              <a:rPr b="1" lang="en" sz="8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rPr>
              <a:t>2022</a:t>
            </a:r>
            <a:endParaRPr b="1" sz="800">
              <a:solidFill>
                <a:schemeClr val="dk1"/>
              </a:solidFill>
              <a:latin typeface="BIZ UDPMincho"/>
              <a:ea typeface="BIZ UDPMincho"/>
              <a:cs typeface="BIZ UDPMincho"/>
              <a:sym typeface="BIZ UDPMincho"/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0" y="306300"/>
            <a:ext cx="9144000" cy="4513500"/>
            <a:chOff x="0" y="306300"/>
            <a:chExt cx="9144000" cy="4513500"/>
          </a:xfrm>
        </p:grpSpPr>
        <p:cxnSp>
          <p:nvCxnSpPr>
            <p:cNvPr id="224" name="Google Shape;224;p26"/>
            <p:cNvCxnSpPr/>
            <p:nvPr/>
          </p:nvCxnSpPr>
          <p:spPr>
            <a:xfrm>
              <a:off x="0" y="48198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6"/>
            <p:cNvCxnSpPr/>
            <p:nvPr/>
          </p:nvCxnSpPr>
          <p:spPr>
            <a:xfrm>
              <a:off x="0" y="306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720000" y="1151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5554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24" name="Google Shape;24;p4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4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5554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title"/>
          </p:nvPr>
        </p:nvSpPr>
        <p:spPr>
          <a:xfrm>
            <a:off x="1284400" y="2512375"/>
            <a:ext cx="24399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title"/>
          </p:nvPr>
        </p:nvSpPr>
        <p:spPr>
          <a:xfrm>
            <a:off x="5259050" y="2512375"/>
            <a:ext cx="24402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5259047" y="3024325"/>
            <a:ext cx="24402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1284550" y="3024325"/>
            <a:ext cx="24399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4" name="Google Shape;34;p5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5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5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6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45554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6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" type="body"/>
          </p:nvPr>
        </p:nvSpPr>
        <p:spPr>
          <a:xfrm>
            <a:off x="720000" y="1843250"/>
            <a:ext cx="35085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720000" y="459700"/>
            <a:ext cx="3508500" cy="1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726000" y="700975"/>
            <a:ext cx="7670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8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 rot="5400000">
            <a:off x="7731450" y="1521650"/>
            <a:ext cx="208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cxnSp>
        <p:nvCxnSpPr>
          <p:cNvPr id="54" name="Google Shape;54;p8"/>
          <p:cNvCxnSpPr/>
          <p:nvPr/>
        </p:nvCxnSpPr>
        <p:spPr>
          <a:xfrm>
            <a:off x="0" y="306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4638275" y="2671575"/>
            <a:ext cx="37857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4638296" y="1208900"/>
            <a:ext cx="3785700" cy="12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720000" y="854225"/>
            <a:ext cx="4580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63" name="Google Shape;63;p10"/>
          <p:cNvGrpSpPr/>
          <p:nvPr/>
        </p:nvGrpSpPr>
        <p:grpSpPr>
          <a:xfrm>
            <a:off x="0" y="306300"/>
            <a:ext cx="9144000" cy="4513500"/>
            <a:chOff x="0" y="306300"/>
            <a:chExt cx="9144000" cy="4513500"/>
          </a:xfrm>
        </p:grpSpPr>
        <p:cxnSp>
          <p:nvCxnSpPr>
            <p:cNvPr id="64" name="Google Shape;64;p10"/>
            <p:cNvCxnSpPr/>
            <p:nvPr/>
          </p:nvCxnSpPr>
          <p:spPr>
            <a:xfrm>
              <a:off x="0" y="306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0"/>
            <p:cNvCxnSpPr/>
            <p:nvPr/>
          </p:nvCxnSpPr>
          <p:spPr>
            <a:xfrm>
              <a:off x="0" y="48198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6" name="Google Shape;66;p10"/>
          <p:cNvSpPr/>
          <p:nvPr/>
        </p:nvSpPr>
        <p:spPr>
          <a:xfrm>
            <a:off x="869295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 txBox="1"/>
          <p:nvPr>
            <p:ph idx="1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800"/>
              <a:buFont typeface="BIZ UDPMincho"/>
              <a:buNone/>
              <a:defRPr b="1" sz="800"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51919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Z UDPMincho"/>
              <a:buNone/>
              <a:defRPr sz="3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Z UDPMincho"/>
              <a:buNone/>
              <a:defRPr sz="3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Z UDPMincho"/>
              <a:buNone/>
              <a:defRPr sz="3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Z UDPMincho"/>
              <a:buNone/>
              <a:defRPr sz="3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Z UDPMincho"/>
              <a:buNone/>
              <a:defRPr sz="3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Z UDPMincho"/>
              <a:buNone/>
              <a:defRPr sz="3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Z UDPMincho"/>
              <a:buNone/>
              <a:defRPr sz="3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Z UDPMincho"/>
              <a:buNone/>
              <a:defRPr sz="3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IZ UDPMincho"/>
              <a:buNone/>
              <a:defRPr sz="32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29896" l="0" r="0" t="43911"/>
          <a:stretch/>
        </p:blipFill>
        <p:spPr>
          <a:xfrm>
            <a:off x="350" y="0"/>
            <a:ext cx="9143650" cy="1709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>
            <a:off x="728062" y="221795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>
            <p:ph type="ctrTitle"/>
          </p:nvPr>
        </p:nvSpPr>
        <p:spPr>
          <a:xfrm>
            <a:off x="625323" y="1978850"/>
            <a:ext cx="8358300" cy="1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United States Real Estate </a:t>
            </a:r>
            <a:br>
              <a:rPr lang="en" sz="4700"/>
            </a:br>
            <a:r>
              <a:rPr lang="en" sz="4700">
                <a:solidFill>
                  <a:schemeClr val="accent1"/>
                </a:solidFill>
              </a:rPr>
              <a:t>House Price Forecast</a:t>
            </a:r>
            <a:endParaRPr sz="4700">
              <a:solidFill>
                <a:schemeClr val="accent1"/>
              </a:solidFill>
            </a:endParaRPr>
          </a:p>
        </p:txBody>
      </p:sp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625319" y="3672350"/>
            <a:ext cx="6949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Single Families condo/coops and all homes with 1, 2, 3, 4 and 5+ bedrooms</a:t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726000" y="623700"/>
            <a:ext cx="166800" cy="166800"/>
          </a:xfrm>
          <a:prstGeom prst="ellipse">
            <a:avLst/>
          </a:prstGeom>
          <a:solidFill>
            <a:srgbClr val="00000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38" y="361825"/>
            <a:ext cx="1739915" cy="6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428" name="Google Shape;428;p36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6"/>
          <p:cNvSpPr txBox="1"/>
          <p:nvPr>
            <p:ph type="title"/>
          </p:nvPr>
        </p:nvSpPr>
        <p:spPr>
          <a:xfrm>
            <a:off x="414450" y="76000"/>
            <a:ext cx="86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Model comparison and interpretation: Takeaway</a:t>
            </a:r>
            <a:endParaRPr sz="2600"/>
          </a:p>
        </p:txBody>
      </p:sp>
      <p:sp>
        <p:nvSpPr>
          <p:cNvPr id="430" name="Google Shape;430;p36"/>
          <p:cNvSpPr txBox="1"/>
          <p:nvPr/>
        </p:nvSpPr>
        <p:spPr>
          <a:xfrm>
            <a:off x="414450" y="712450"/>
            <a:ext cx="8218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SVM was the worst performing model for this dataset. It was removed before tuning.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Linear, Ridge, Lasso and Elastic Regression performed ok for nation dataset, but poorly for cities. These models were very similar but not the best to tackle this problem. Similarly, decision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Tree overfits before 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tuning. After tuning, MSE gets larger and R2 decreases. 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Random Forest tends to overfit in MSE and has a high R2. This model is one that tends to take the longest execution time.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Finally, XGBoost is the best model for this project, even if it has a larger MSE than Random Forest, it does not over fits the data as random forest and it takes a bit less in execution time than random forest.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7"/>
          <p:cNvSpPr txBox="1"/>
          <p:nvPr>
            <p:ph type="title"/>
          </p:nvPr>
        </p:nvSpPr>
        <p:spPr>
          <a:xfrm>
            <a:off x="414450" y="76000"/>
            <a:ext cx="86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Product Demo</a:t>
            </a:r>
            <a:endParaRPr sz="2600"/>
          </a:p>
        </p:txBody>
      </p:sp>
      <p:sp>
        <p:nvSpPr>
          <p:cNvPr id="438" name="Google Shape;438;p37"/>
          <p:cNvSpPr txBox="1"/>
          <p:nvPr/>
        </p:nvSpPr>
        <p:spPr>
          <a:xfrm>
            <a:off x="414450" y="712450"/>
            <a:ext cx="82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Note: The model was deployed using streamlit.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00" y="1049150"/>
            <a:ext cx="2478154" cy="372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50" y="1095050"/>
            <a:ext cx="2712174" cy="363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446" name="Google Shape;446;p38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 txBox="1"/>
          <p:nvPr>
            <p:ph type="title"/>
          </p:nvPr>
        </p:nvSpPr>
        <p:spPr>
          <a:xfrm>
            <a:off x="414450" y="76000"/>
            <a:ext cx="86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Takeaways</a:t>
            </a:r>
            <a:r>
              <a:rPr lang="en" sz="2600"/>
              <a:t> and conclusion</a:t>
            </a:r>
            <a:endParaRPr sz="2600"/>
          </a:p>
        </p:txBody>
      </p:sp>
      <p:sp>
        <p:nvSpPr>
          <p:cNvPr id="448" name="Google Shape;448;p38"/>
          <p:cNvSpPr txBox="1"/>
          <p:nvPr/>
        </p:nvSpPr>
        <p:spPr>
          <a:xfrm>
            <a:off x="414450" y="839450"/>
            <a:ext cx="821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best model for the dataset collected was the tuned version of XGBoost. DF and RF tended to overfit the data and all linear mode did not have a good accurate measure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 order to improve the models, a more intensive and accurate/detailed data collection ( usually given by premium or paid features) would be needed.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idx="1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913" y="1331468"/>
            <a:ext cx="44481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 txBox="1"/>
          <p:nvPr>
            <p:ph type="title"/>
          </p:nvPr>
        </p:nvSpPr>
        <p:spPr>
          <a:xfrm>
            <a:off x="414450" y="76000"/>
            <a:ext cx="86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References</a:t>
            </a:r>
            <a:endParaRPr sz="2600"/>
          </a:p>
        </p:txBody>
      </p:sp>
      <p:sp>
        <p:nvSpPr>
          <p:cNvPr id="463" name="Google Shape;463;p40"/>
          <p:cNvSpPr txBox="1"/>
          <p:nvPr/>
        </p:nvSpPr>
        <p:spPr>
          <a:xfrm>
            <a:off x="414450" y="839450"/>
            <a:ext cx="8218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https://www.zillow.com/research/data/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https://fred.stlouisfed.org/tags/series?t=interest+rate%3Bmonthly%3Busa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https://fred.stlouisfed.org/series/FEDFUNDS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https://fred.stlouisfed.org/series/GDP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https://fred.stlouisfed.org/series/CNP16OV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https://fred.stlouisfed.org/series/LFWA64TTUSM647S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https://fred.stlouisfed.org/series/EMRATIO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https://fred.stlouisfed.org/series/UNRATE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https://fred.stlouisfed.org/series/IHLIDXUS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469" name="Google Shape;469;p41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1"/>
          <p:cNvSpPr txBox="1"/>
          <p:nvPr>
            <p:ph type="title"/>
          </p:nvPr>
        </p:nvSpPr>
        <p:spPr>
          <a:xfrm>
            <a:off x="414450" y="76000"/>
            <a:ext cx="86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Appendix 1- Nation Baseline Metrics</a:t>
            </a:r>
            <a:endParaRPr sz="2600"/>
          </a:p>
        </p:txBody>
      </p:sp>
      <p:sp>
        <p:nvSpPr>
          <p:cNvPr id="471" name="Google Shape;471;p41"/>
          <p:cNvSpPr txBox="1"/>
          <p:nvPr/>
        </p:nvSpPr>
        <p:spPr>
          <a:xfrm>
            <a:off x="0" y="730250"/>
            <a:ext cx="3000000" cy="4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Linear Regression: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0.0259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5799149884.892, Testing MSE: 5895238362.264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0.531, Testing R^2: 0.569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[0.51391756 0.54872451 0.52211211 0.48879691 0.54264246]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0.5232387095723793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Ridge Regression: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0.0293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5799154668.605, Testing MSE: 5896224343.369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0.531, Testing R^2: 0.568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[0.51393599 0.5487772  0.52214833 0.48891177 0.54250851]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0.5232563608819628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Lasso Regression: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0.0160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5799149889.575, Testing MSE: 5895268820.667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0.531, Testing R^2: 0.569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[0.51391957 0.54872785 0.52211383 0.4888012  0.54264063]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0.5232406138041081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2999988" y="730250"/>
            <a:ext cx="30000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Elastic Regression: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0.0257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6558046792.195, Testing MSE: 7037165366.568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0.470, Testing R^2: 0.485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[0.45624614 0.4897092  0.46590668 0.4649078  0.45276892]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0.4659077462261256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XGBoost: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0.3012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324979.403, Testing MSE: 5763229.121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1.000, Testing R^2: 1.000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[0.99917359 0.99825071 0.99868394 0.99912043 0.99928007]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0.998901749110788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Decision Tree: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0.0625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0.000, Testing MSE: 22952039.291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1.000, Testing R^2: 0.998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[0.99892911 0.99363193 0.99831137 0.99834542 0.99829013]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0.9975015925802619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5849925" y="730250"/>
            <a:ext cx="3000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Random Forest: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3.0939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1689648.019, Testing MSE: 10341116.988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1.000, Testing R^2: 0.999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[0.99888472 0.99767833 0.99857687 0.99877712 0.99903424]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0.9985902575697285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SVM: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0.5189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13491434381.228, Testing MSE: 14874172763.144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-0.090, Testing R^2: -0.089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[-0.1311069  -0.04600841 -0.07302047 -0.0945792  -0.11483911]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-0.09191081934336895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479" name="Google Shape;479;p42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 txBox="1"/>
          <p:nvPr>
            <p:ph type="title"/>
          </p:nvPr>
        </p:nvSpPr>
        <p:spPr>
          <a:xfrm>
            <a:off x="414450" y="76000"/>
            <a:ext cx="86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Appendix 2- Nation Tuned Metrics</a:t>
            </a:r>
            <a:endParaRPr sz="2600"/>
          </a:p>
        </p:txBody>
      </p:sp>
      <p:sp>
        <p:nvSpPr>
          <p:cNvPr id="481" name="Google Shape;481;p42"/>
          <p:cNvSpPr txBox="1"/>
          <p:nvPr/>
        </p:nvSpPr>
        <p:spPr>
          <a:xfrm>
            <a:off x="0" y="730250"/>
            <a:ext cx="30000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Linear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0.0300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5799149884.892, Testing MSE: 5895238362.264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0.531, Testing R^2: 0.569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[0.51391756 0.54872451 0.52211211 0.48879691 0.54264246]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0.5232387095723793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Ridge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0.0328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5799149983.094, Testing MSE: 5895298354.036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0.531, Testing R^2: 0.569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[0.51392667 0.54873027 0.52211212 0.48880022 0.54263167]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0.523240189587842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Lasso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0.0156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5799149884.892, Testing MSE: 5895238392.870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0.531, Testing R^2: 0.569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[0.51391756 0.54872452 0.52211211 0.48879691 0.54264246]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0.5232387114797682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2999988" y="730250"/>
            <a:ext cx="3000000" cy="4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Elastic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0.0160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5800008998.307, Testing MSE: 5909252528.401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0.531, Testing R^2: 0.568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[0.51404664 0.54920399 0.52242642 0.48998104 0.5411575 ]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0.5233631187732677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DecisionTree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0.0313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5800008998.307, Testing MSE: 5909252528.401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0.531, Testing R^2: 0.568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[0.51404664 0.54920399 0.52242642 0.48998104 0.5411575 ]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0.5233631187732677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Random Forest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3.0072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1689648.019, Testing MSE: 10341116.988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1.000, Testing R^2: 0.999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[0.99888472 0.99767833 0.99857687 0.99877712 0.99903424]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0.9985902575697285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5849925" y="730250"/>
            <a:ext cx="30000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XGBoost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0.5956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5790942.339, Testing MSE: 17569412.846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1.000, Testing R^2: 0.999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[0.99860613 0.99842979 0.9982562  0.99786821 0.99884665]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0.9984013954132044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3"/>
          <p:cNvSpPr txBox="1"/>
          <p:nvPr>
            <p:ph type="title"/>
          </p:nvPr>
        </p:nvSpPr>
        <p:spPr>
          <a:xfrm>
            <a:off x="414450" y="76000"/>
            <a:ext cx="86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Appendix 3- City Baseline Metrics</a:t>
            </a:r>
            <a:endParaRPr sz="2600"/>
          </a:p>
        </p:txBody>
      </p:sp>
      <p:sp>
        <p:nvSpPr>
          <p:cNvPr id="491" name="Google Shape;491;p43"/>
          <p:cNvSpPr txBox="1"/>
          <p:nvPr/>
        </p:nvSpPr>
        <p:spPr>
          <a:xfrm>
            <a:off x="0" y="730250"/>
            <a:ext cx="3000000" cy="4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Linear Regression: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0.0679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27600232652.191, Testing MSE: 26936165905.391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0.254, Testing R^2: 0.252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[0.25535485 0.24387534 0.25601862 0.25257623 0.25961198]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0.2534874047675915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Ridge Regression: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0.0509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27600232658.604, Testing MSE: 26936159331.547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0.254, Testing R^2: 0.252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[0.25535534 0.24387586 0.2560182  0.25257617 0.25961154]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0.25348742278188197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Lasso Regression: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0.0630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27600232657.883, Testing MSE: 26936157147.189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0.254, Testing R^2: 0.252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[0.25535503 0.24387591 0.25601863 0.25257641 0.2596118 ]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0.25348755805819007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2999988" y="730250"/>
            <a:ext cx="30000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Elastic Regression: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0.0469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28659422719.116, Testing MSE: 27896118574.410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0.225, Testing R^2: 0.226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[0.22899289 0.22040419 0.22482168 0.22361812 0.22721197]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0.2250097703606701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XGBoost: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2.1101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145133144.509, Testing MSE: 176258286.485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0.996, Testing R^2: 0.995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[0.99468931 0.99454418 0.9948928  0.99539891 0.99431643]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0.9947683255455176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Decision Tree: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1.2250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0.000, Testing MSE: 60500522.370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1.000, Testing R^2: 0.998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[0.99782933 0.99758498 0.99794755 0.99824839 0.9977956 ]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0.9978811702214216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5849925" y="730250"/>
            <a:ext cx="30000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Random Forest: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89.9446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4097624.484, Testing MSE: 27876503.882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1.000, Testing R^2: 0.999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[0.9988693  0.99878297 0.9988538  0.99894333 0.99891512]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0.9988729043231597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SVM: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529.5205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39221549155.927, Testing MSE: 38052733310.548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-0.060, Testing R^2: -0.056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[-0.06791118 -0.05694311 -0.06599032 -0.05498297 -0.06238686]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-0.06164289053802059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 txBox="1"/>
          <p:nvPr>
            <p:ph type="title"/>
          </p:nvPr>
        </p:nvSpPr>
        <p:spPr>
          <a:xfrm>
            <a:off x="414450" y="76000"/>
            <a:ext cx="86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Appendix 4- City Tuned Metrics</a:t>
            </a:r>
            <a:endParaRPr sz="2600"/>
          </a:p>
        </p:txBody>
      </p:sp>
      <p:sp>
        <p:nvSpPr>
          <p:cNvPr id="501" name="Google Shape;501;p44"/>
          <p:cNvSpPr txBox="1"/>
          <p:nvPr/>
        </p:nvSpPr>
        <p:spPr>
          <a:xfrm>
            <a:off x="0" y="730250"/>
            <a:ext cx="3000000" cy="4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Linear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0.0612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27600232652.191, Testing MSE: 26936165905.391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0.254, Testing R^2: 0.252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[0.25535485 0.24387534 0.25601862 0.25257623 0.25961198]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0.2534874047675915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Ridge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0.3577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27600232658.336, Testing MSE: 26936161702.965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0.254, Testing R^2: 0.252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[0.25535542 0.24387604 0.25601805 0.25257565 0.25961182]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0.2534873960658194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Lasso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0.0650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27600232652.191, Testing MSE: 26936165896.625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0.254, Testing R^2: 0.252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[0.25535485 0.24387534 0.25601862 0.25257623 0.25961198]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0.2534874049221946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2999988" y="730250"/>
            <a:ext cx="3000000" cy="4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Elastic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0.0629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27601410078.271, Testing MSE: 26934491855.380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0.254, Testing R^2: 0.252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[0.25548646 0.24402188 0.25584642 0.25252572 0.25942869]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0.25346183133210026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DecisionTree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0.0725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27601410078.271, Testing MSE: 26934491855.380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0.254, Testing R^2: 0.252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[0.25548646 0.24402188 0.25584642 0.25252572 0.25942869]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0.25346183133210026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Random Forest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181.1773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3954073.044, Testing MSE: 27601047.349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1.000, Testing R^2: 0.999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[0.99887924 0.99875977 0.99887324 0.99895081 0.99893368]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0.9988793472945297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5849925" y="730250"/>
            <a:ext cx="30000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XGBoost Regression Tuned: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Pipeline execution time: 4.5844 seconds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MSE: 134064071.188, Testing MSE: 154527785.549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Training R^2: 0.996, Testing R^2: 0.996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Cross-validation Scores: [0.99498713 0.99556252 0.99522476 0.9959914  0.99514503]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Mean CV Score: 0.9953821692299722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</a:rPr>
              <a:t>------------------------------</a:t>
            </a:r>
            <a:endParaRPr sz="8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idx="17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728062" y="621677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 txBox="1"/>
          <p:nvPr>
            <p:ph idx="9" type="subTitle"/>
          </p:nvPr>
        </p:nvSpPr>
        <p:spPr>
          <a:xfrm>
            <a:off x="1348713" y="1359663"/>
            <a:ext cx="25464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296313" y="1147375"/>
            <a:ext cx="10482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5" name="Google Shape;245;p28"/>
          <p:cNvSpPr txBox="1"/>
          <p:nvPr>
            <p:ph idx="8" type="title"/>
          </p:nvPr>
        </p:nvSpPr>
        <p:spPr>
          <a:xfrm>
            <a:off x="1202950" y="52386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6" name="Google Shape;246;p28"/>
          <p:cNvSpPr txBox="1"/>
          <p:nvPr>
            <p:ph idx="16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7" name="Google Shape;247;p28"/>
          <p:cNvSpPr txBox="1"/>
          <p:nvPr>
            <p:ph idx="9" type="subTitle"/>
          </p:nvPr>
        </p:nvSpPr>
        <p:spPr>
          <a:xfrm>
            <a:off x="1348723" y="2060900"/>
            <a:ext cx="48822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Dataset and Preprocessing</a:t>
            </a:r>
            <a:endParaRPr/>
          </a:p>
        </p:txBody>
      </p:sp>
      <p:sp>
        <p:nvSpPr>
          <p:cNvPr id="248" name="Google Shape;248;p28"/>
          <p:cNvSpPr txBox="1"/>
          <p:nvPr>
            <p:ph type="title"/>
          </p:nvPr>
        </p:nvSpPr>
        <p:spPr>
          <a:xfrm>
            <a:off x="296313" y="1848600"/>
            <a:ext cx="10482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9" name="Google Shape;249;p28"/>
          <p:cNvSpPr txBox="1"/>
          <p:nvPr>
            <p:ph idx="9" type="subTitle"/>
          </p:nvPr>
        </p:nvSpPr>
        <p:spPr>
          <a:xfrm>
            <a:off x="1348723" y="2773250"/>
            <a:ext cx="48822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EDA Key Insights</a:t>
            </a:r>
            <a:endParaRPr/>
          </a:p>
        </p:txBody>
      </p:sp>
      <p:sp>
        <p:nvSpPr>
          <p:cNvPr id="250" name="Google Shape;250;p28"/>
          <p:cNvSpPr txBox="1"/>
          <p:nvPr>
            <p:ph type="title"/>
          </p:nvPr>
        </p:nvSpPr>
        <p:spPr>
          <a:xfrm>
            <a:off x="296313" y="2560950"/>
            <a:ext cx="10482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1" name="Google Shape;251;p28"/>
          <p:cNvSpPr txBox="1"/>
          <p:nvPr>
            <p:ph idx="9" type="subTitle"/>
          </p:nvPr>
        </p:nvSpPr>
        <p:spPr>
          <a:xfrm>
            <a:off x="1348725" y="3524625"/>
            <a:ext cx="33270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Model comparison and interpretation</a:t>
            </a:r>
            <a:endParaRPr/>
          </a:p>
        </p:txBody>
      </p:sp>
      <p:sp>
        <p:nvSpPr>
          <p:cNvPr id="252" name="Google Shape;252;p28"/>
          <p:cNvSpPr txBox="1"/>
          <p:nvPr>
            <p:ph type="title"/>
          </p:nvPr>
        </p:nvSpPr>
        <p:spPr>
          <a:xfrm>
            <a:off x="296313" y="3312325"/>
            <a:ext cx="10482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3" name="Google Shape;253;p28"/>
          <p:cNvSpPr txBox="1"/>
          <p:nvPr>
            <p:ph idx="9" type="subTitle"/>
          </p:nvPr>
        </p:nvSpPr>
        <p:spPr>
          <a:xfrm>
            <a:off x="6411323" y="1571975"/>
            <a:ext cx="48822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254" name="Google Shape;254;p28"/>
          <p:cNvSpPr txBox="1"/>
          <p:nvPr>
            <p:ph type="title"/>
          </p:nvPr>
        </p:nvSpPr>
        <p:spPr>
          <a:xfrm>
            <a:off x="5358913" y="1359675"/>
            <a:ext cx="10482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28"/>
          <p:cNvSpPr txBox="1"/>
          <p:nvPr>
            <p:ph idx="9" type="subTitle"/>
          </p:nvPr>
        </p:nvSpPr>
        <p:spPr>
          <a:xfrm>
            <a:off x="6411323" y="2249775"/>
            <a:ext cx="48822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and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56" name="Google Shape;256;p28"/>
          <p:cNvSpPr txBox="1"/>
          <p:nvPr>
            <p:ph type="title"/>
          </p:nvPr>
        </p:nvSpPr>
        <p:spPr>
          <a:xfrm>
            <a:off x="5358913" y="2037475"/>
            <a:ext cx="10482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6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idx="3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3695312" y="15575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 txBox="1"/>
          <p:nvPr>
            <p:ph type="title"/>
          </p:nvPr>
        </p:nvSpPr>
        <p:spPr>
          <a:xfrm>
            <a:off x="4200775" y="22550"/>
            <a:ext cx="4146900" cy="7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Project O</a:t>
            </a:r>
            <a:r>
              <a:rPr lang="en" sz="3400"/>
              <a:t>verview</a:t>
            </a:r>
            <a:endParaRPr sz="3400"/>
          </a:p>
        </p:txBody>
      </p:sp>
      <p:cxnSp>
        <p:nvCxnSpPr>
          <p:cNvPr id="264" name="Google Shape;264;p29"/>
          <p:cNvCxnSpPr/>
          <p:nvPr/>
        </p:nvCxnSpPr>
        <p:spPr>
          <a:xfrm>
            <a:off x="0" y="48198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9"/>
          <p:cNvSpPr txBox="1"/>
          <p:nvPr>
            <p:ph idx="2" type="subTitle"/>
          </p:nvPr>
        </p:nvSpPr>
        <p:spPr>
          <a:xfrm rot="5400000">
            <a:off x="7381950" y="1871150"/>
            <a:ext cx="2788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266" name="Google Shape;266;p29"/>
          <p:cNvSpPr txBox="1"/>
          <p:nvPr/>
        </p:nvSpPr>
        <p:spPr>
          <a:xfrm>
            <a:off x="3753600" y="686075"/>
            <a:ext cx="4677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Problem Statement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housing market is highly volatile, making it challenging for homeowners and real estate agents to accurately predict house prices for large purchase/ investments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>
            <a:off x="3664725" y="5975"/>
            <a:ext cx="0" cy="515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9"/>
          <p:cNvSpPr txBox="1"/>
          <p:nvPr/>
        </p:nvSpPr>
        <p:spPr>
          <a:xfrm>
            <a:off x="3772375" y="2115325"/>
            <a:ext cx="474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Proposed Solution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Developed a ML model that uses historical housing data to forecast future house prices.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108250" y="88325"/>
            <a:ext cx="3467588" cy="20631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29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24650" y="2411350"/>
            <a:ext cx="2634800" cy="22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/>
        </p:nvSpPr>
        <p:spPr>
          <a:xfrm>
            <a:off x="3753600" y="3106475"/>
            <a:ext cx="51579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Potential Impact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Revolutionize the real estate industry by providing more accurate and reliable house price predictions. This can help homeowners make informed decisions about selling/buying their properties and assist real estate agents in setting competitive listing prices.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751362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 txBox="1"/>
          <p:nvPr>
            <p:ph type="title"/>
          </p:nvPr>
        </p:nvSpPr>
        <p:spPr>
          <a:xfrm>
            <a:off x="1226238" y="13949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 and Preprocessing </a:t>
            </a:r>
            <a:endParaRPr sz="3000"/>
          </a:p>
        </p:txBody>
      </p:sp>
      <p:graphicFrame>
        <p:nvGraphicFramePr>
          <p:cNvPr id="279" name="Google Shape;279;p30"/>
          <p:cNvGraphicFramePr/>
          <p:nvPr/>
        </p:nvGraphicFramePr>
        <p:xfrm>
          <a:off x="1416625" y="81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{29FD4B9B-0A7F-4314-9503-E8AED725499B}</a:tableStyleId>
              </a:tblPr>
              <a:tblGrid>
                <a:gridCol w="2103575"/>
                <a:gridCol w="2235150"/>
                <a:gridCol w="1972000"/>
              </a:tblGrid>
              <a:tr h="55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BIZ UDPMincho"/>
                          <a:ea typeface="BIZ UDPMincho"/>
                          <a:cs typeface="BIZ UDPMincho"/>
                          <a:sym typeface="BIZ UDPMincho"/>
                        </a:rPr>
                        <a:t>Dataset</a:t>
                      </a:r>
                      <a:endParaRPr sz="1300">
                        <a:solidFill>
                          <a:schemeClr val="dk1"/>
                        </a:solidFill>
                        <a:latin typeface="BIZ UDPMincho"/>
                        <a:ea typeface="BIZ UDPMincho"/>
                        <a:cs typeface="BIZ UDPMincho"/>
                        <a:sym typeface="BIZ UDPMincho"/>
                      </a:endParaRPr>
                    </a:p>
                  </a:txBody>
                  <a:tcPr marT="0" marB="0" marR="91425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BIZ UDPMincho"/>
                          <a:ea typeface="BIZ UDPMincho"/>
                          <a:cs typeface="BIZ UDPMincho"/>
                          <a:sym typeface="BIZ UDPMincho"/>
                        </a:rPr>
                        <a:t>Preprocessing</a:t>
                      </a:r>
                      <a:endParaRPr sz="1300">
                        <a:solidFill>
                          <a:schemeClr val="dk1"/>
                        </a:solidFill>
                        <a:latin typeface="BIZ UDPMincho"/>
                        <a:ea typeface="BIZ UDPMincho"/>
                        <a:cs typeface="BIZ UDPMincho"/>
                        <a:sym typeface="BIZ UDPMincho"/>
                      </a:endParaRPr>
                    </a:p>
                  </a:txBody>
                  <a:tcPr marT="0" marB="0" marR="91425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BIZ UDPMincho"/>
                          <a:ea typeface="BIZ UDPMincho"/>
                          <a:cs typeface="BIZ UDPMincho"/>
                          <a:sym typeface="BIZ UDPMincho"/>
                        </a:rPr>
                        <a:t>Outcome</a:t>
                      </a:r>
                      <a:endParaRPr sz="1300">
                        <a:solidFill>
                          <a:schemeClr val="dk1"/>
                        </a:solidFill>
                        <a:latin typeface="BIZ UDPMincho"/>
                        <a:ea typeface="BIZ UDPMincho"/>
                        <a:cs typeface="BIZ UDPMincho"/>
                        <a:sym typeface="BIZ UDPMincho"/>
                      </a:endParaRPr>
                    </a:p>
                  </a:txBody>
                  <a:tcPr marT="0" marB="0" marR="91425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0" marB="0" marR="91425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0" marB="0" marR="91425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0" marB="0" marR="91425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7725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523 columns for US  cities housing average cost 2000-2023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Structured data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Other variables: Interest rate, Pop level, Working age population, Employment rate, unemployment rate, GDP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0" marB="0" marR="91425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Stacked all house pricing in one column parallel to its location 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Dealt with null values ( 31 location kept)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Separated date in Year and Month</a:t>
                      </a:r>
                      <a:endParaRPr sz="12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Encoded Unit type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0" marB="0" marR="91425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Two data frames: Nation and Cities</a:t>
                      </a:r>
                      <a:endParaRPr sz="12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Nation_df: Only US data</a:t>
                      </a:r>
                      <a:endParaRPr sz="12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ssistant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Cities_df: Cities data and encoded locations</a:t>
                      </a:r>
                      <a:endParaRPr sz="1200">
                        <a:solidFill>
                          <a:schemeClr val="dk1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0" marB="0" marR="91425" marL="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850" y="1413900"/>
            <a:ext cx="1124475" cy="1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1775" y="1429000"/>
            <a:ext cx="1124475" cy="10686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8000"/>
              </a:srgbClr>
            </a:outerShdw>
          </a:effectLst>
        </p:spPr>
      </p:pic>
      <p:cxnSp>
        <p:nvCxnSpPr>
          <p:cNvPr id="282" name="Google Shape;282;p30"/>
          <p:cNvCxnSpPr>
            <a:stCxn id="281" idx="3"/>
            <a:endCxn id="280" idx="1"/>
          </p:cNvCxnSpPr>
          <p:nvPr/>
        </p:nvCxnSpPr>
        <p:spPr>
          <a:xfrm>
            <a:off x="1226250" y="1963301"/>
            <a:ext cx="7395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0"/>
          <p:cNvSpPr txBox="1"/>
          <p:nvPr/>
        </p:nvSpPr>
        <p:spPr>
          <a:xfrm>
            <a:off x="-2737" y="937225"/>
            <a:ext cx="133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rPr>
              <a:t>Raw Data</a:t>
            </a:r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925" y="1429000"/>
            <a:ext cx="1616259" cy="106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0"/>
          <p:cNvCxnSpPr>
            <a:stCxn id="280" idx="3"/>
            <a:endCxn id="284" idx="1"/>
          </p:cNvCxnSpPr>
          <p:nvPr/>
        </p:nvCxnSpPr>
        <p:spPr>
          <a:xfrm>
            <a:off x="3090325" y="1963288"/>
            <a:ext cx="7395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125" y="1413900"/>
            <a:ext cx="587400" cy="54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5125" y="2081775"/>
            <a:ext cx="587400" cy="542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0"/>
          <p:cNvCxnSpPr>
            <a:stCxn id="284" idx="3"/>
            <a:endCxn id="287" idx="1"/>
          </p:cNvCxnSpPr>
          <p:nvPr/>
        </p:nvCxnSpPr>
        <p:spPr>
          <a:xfrm>
            <a:off x="5446184" y="1963300"/>
            <a:ext cx="1068900" cy="389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0"/>
          <p:cNvCxnSpPr>
            <a:stCxn id="284" idx="3"/>
            <a:endCxn id="286" idx="1"/>
          </p:cNvCxnSpPr>
          <p:nvPr/>
        </p:nvCxnSpPr>
        <p:spPr>
          <a:xfrm flipH="1" rot="10800000">
            <a:off x="5446184" y="1684900"/>
            <a:ext cx="1068900" cy="278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0" name="Google Shape;29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2600" y="1500975"/>
            <a:ext cx="1062550" cy="924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0"/>
          <p:cNvCxnSpPr>
            <a:stCxn id="286" idx="3"/>
            <a:endCxn id="290" idx="1"/>
          </p:cNvCxnSpPr>
          <p:nvPr/>
        </p:nvCxnSpPr>
        <p:spPr>
          <a:xfrm>
            <a:off x="7102525" y="1685012"/>
            <a:ext cx="880200" cy="278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0"/>
          <p:cNvCxnSpPr>
            <a:stCxn id="287" idx="3"/>
            <a:endCxn id="290" idx="1"/>
          </p:cNvCxnSpPr>
          <p:nvPr/>
        </p:nvCxnSpPr>
        <p:spPr>
          <a:xfrm flipH="1" rot="10800000">
            <a:off x="7102525" y="1963187"/>
            <a:ext cx="880200" cy="389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0"/>
          <p:cNvSpPr txBox="1"/>
          <p:nvPr/>
        </p:nvSpPr>
        <p:spPr>
          <a:xfrm>
            <a:off x="7813188" y="906088"/>
            <a:ext cx="133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IZ UDPMincho"/>
                <a:ea typeface="BIZ UDPMincho"/>
                <a:cs typeface="BIZ UDPMincho"/>
                <a:sym typeface="BIZ UDPMincho"/>
              </a:rPr>
              <a:t>Ready for EDA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299" name="Google Shape;299;p31"/>
          <p:cNvSpPr/>
          <p:nvPr/>
        </p:nvSpPr>
        <p:spPr>
          <a:xfrm>
            <a:off x="751362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1226238" y="13949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EDA- Nation Key Insights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00" y="864600"/>
            <a:ext cx="4742473" cy="15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25" y="2629049"/>
            <a:ext cx="2613026" cy="20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7401" y="2646450"/>
            <a:ext cx="2613026" cy="19826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1"/>
          <p:cNvCxnSpPr/>
          <p:nvPr/>
        </p:nvCxnSpPr>
        <p:spPr>
          <a:xfrm>
            <a:off x="465325" y="2507925"/>
            <a:ext cx="76986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1"/>
          <p:cNvCxnSpPr>
            <a:stCxn id="302" idx="3"/>
            <a:endCxn id="303" idx="1"/>
          </p:cNvCxnSpPr>
          <p:nvPr/>
        </p:nvCxnSpPr>
        <p:spPr>
          <a:xfrm>
            <a:off x="2946551" y="3637774"/>
            <a:ext cx="4809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1"/>
          <p:cNvSpPr txBox="1"/>
          <p:nvPr/>
        </p:nvSpPr>
        <p:spPr>
          <a:xfrm>
            <a:off x="5166875" y="864600"/>
            <a:ext cx="3597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Nation Box Plot Takeaway: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Most parameters did not have outliers and have skewed distributions. Most outliers present in home prices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6246875" y="2644925"/>
            <a:ext cx="2517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Correlation </a:t>
            </a: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Takeaway: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4 variables were removed due to high correlation to avoid multicollinearity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751362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"/>
          <p:cNvSpPr txBox="1"/>
          <p:nvPr>
            <p:ph type="title"/>
          </p:nvPr>
        </p:nvSpPr>
        <p:spPr>
          <a:xfrm>
            <a:off x="1226238" y="13949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EDA- Cities Key Insights </a:t>
            </a:r>
            <a:endParaRPr sz="3000"/>
          </a:p>
        </p:txBody>
      </p:sp>
      <p:cxnSp>
        <p:nvCxnSpPr>
          <p:cNvPr id="315" name="Google Shape;315;p32"/>
          <p:cNvCxnSpPr/>
          <p:nvPr/>
        </p:nvCxnSpPr>
        <p:spPr>
          <a:xfrm>
            <a:off x="465325" y="2430150"/>
            <a:ext cx="76986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2"/>
          <p:cNvCxnSpPr>
            <a:stCxn id="317" idx="3"/>
            <a:endCxn id="318" idx="1"/>
          </p:cNvCxnSpPr>
          <p:nvPr/>
        </p:nvCxnSpPr>
        <p:spPr>
          <a:xfrm>
            <a:off x="2952982" y="3637775"/>
            <a:ext cx="5742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2"/>
          <p:cNvSpPr txBox="1"/>
          <p:nvPr/>
        </p:nvSpPr>
        <p:spPr>
          <a:xfrm>
            <a:off x="5166875" y="864600"/>
            <a:ext cx="3597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Nation Box Plot Takeaway: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Most parameters did not have outliers and have skewed distributions. Most outliers present in home prices. The outliers are more </a:t>
            </a: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noticeable</a:t>
            </a: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in cities than nation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6246875" y="2644925"/>
            <a:ext cx="25170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Correlation Takeaway: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Similar as with nations, </a:t>
            </a: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4 variables were removed due to high correlation to avoid </a:t>
            </a:r>
            <a:r>
              <a:rPr lang="en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multicollinearity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0" y="768150"/>
            <a:ext cx="4944426" cy="155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50" y="2559938"/>
            <a:ext cx="2730532" cy="21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7276" y="2559950"/>
            <a:ext cx="2603080" cy="215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3"/>
          <p:cNvSpPr txBox="1"/>
          <p:nvPr>
            <p:ph type="title"/>
          </p:nvPr>
        </p:nvSpPr>
        <p:spPr>
          <a:xfrm>
            <a:off x="543075" y="139500"/>
            <a:ext cx="831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Model comparison and interpretation: MSE</a:t>
            </a:r>
            <a:endParaRPr sz="2600"/>
          </a:p>
        </p:txBody>
      </p:sp>
      <p:cxnSp>
        <p:nvCxnSpPr>
          <p:cNvPr id="329" name="Google Shape;329;p33"/>
          <p:cNvCxnSpPr/>
          <p:nvPr/>
        </p:nvCxnSpPr>
        <p:spPr>
          <a:xfrm>
            <a:off x="3257825" y="716950"/>
            <a:ext cx="0" cy="41583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3"/>
          <p:cNvCxnSpPr/>
          <p:nvPr/>
        </p:nvCxnSpPr>
        <p:spPr>
          <a:xfrm>
            <a:off x="5968575" y="716950"/>
            <a:ext cx="0" cy="41583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3"/>
          <p:cNvSpPr txBox="1"/>
          <p:nvPr/>
        </p:nvSpPr>
        <p:spPr>
          <a:xfrm>
            <a:off x="1674825" y="584225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Nation</a:t>
            </a:r>
            <a:endParaRPr/>
          </a:p>
        </p:txBody>
      </p:sp>
      <p:sp>
        <p:nvSpPr>
          <p:cNvPr id="332" name="Google Shape;332;p33"/>
          <p:cNvSpPr txBox="1"/>
          <p:nvPr/>
        </p:nvSpPr>
        <p:spPr>
          <a:xfrm>
            <a:off x="0" y="1530350"/>
            <a:ext cx="103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Baseline Model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142050" y="3437425"/>
            <a:ext cx="75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Tuned</a:t>
            </a: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Model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348350" y="2894625"/>
            <a:ext cx="56118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3"/>
          <p:cNvSpPr/>
          <p:nvPr/>
        </p:nvSpPr>
        <p:spPr>
          <a:xfrm>
            <a:off x="1257300" y="1204050"/>
            <a:ext cx="753300" cy="1516800"/>
          </a:xfrm>
          <a:prstGeom prst="rect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1257300" y="3051975"/>
            <a:ext cx="793500" cy="1605600"/>
          </a:xfrm>
          <a:prstGeom prst="rect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4256625" y="663300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Cities</a:t>
            </a:r>
            <a:endParaRPr/>
          </a:p>
        </p:txBody>
      </p:sp>
      <p:pic>
        <p:nvPicPr>
          <p:cNvPr id="338" name="Google Shape;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25" y="1013975"/>
            <a:ext cx="1934449" cy="17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525" y="2954150"/>
            <a:ext cx="1934450" cy="17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275" y="1094487"/>
            <a:ext cx="1871438" cy="17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6675" y="2958828"/>
            <a:ext cx="1871450" cy="17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/>
          <p:nvPr/>
        </p:nvSpPr>
        <p:spPr>
          <a:xfrm>
            <a:off x="3910025" y="1202225"/>
            <a:ext cx="729000" cy="1516800"/>
          </a:xfrm>
          <a:prstGeom prst="rect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3842675" y="3070225"/>
            <a:ext cx="888000" cy="1563900"/>
          </a:xfrm>
          <a:prstGeom prst="rect">
            <a:avLst/>
          </a:prstGeom>
          <a:noFill/>
          <a:ln cap="flat" cmpd="sng" w="952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2614175" y="1074775"/>
            <a:ext cx="265200" cy="1516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5212925" y="1151250"/>
            <a:ext cx="265200" cy="1516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6175825" y="625150"/>
            <a:ext cx="2517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Observations</a:t>
            </a: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SVM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worst MSE ( largest value)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rgbClr val="FFC800"/>
                </a:solidFill>
                <a:latin typeface="Assistant"/>
                <a:ea typeface="Assistant"/>
                <a:cs typeface="Assistant"/>
                <a:sym typeface="Assistant"/>
              </a:rPr>
              <a:t>Liner, Ridge, Lasso and Elastic Regression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large MSE even after tuning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rgbClr val="9900FF"/>
                </a:solidFill>
                <a:latin typeface="Assistant"/>
                <a:ea typeface="Assistant"/>
                <a:cs typeface="Assistant"/>
                <a:sym typeface="Assistant"/>
              </a:rPr>
              <a:t>Decision tree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overfitting in baseline. Large MSE after tuning.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rgbClr val="3C78D8"/>
                </a:solidFill>
                <a:latin typeface="Assistant"/>
                <a:ea typeface="Assistant"/>
                <a:cs typeface="Assistant"/>
                <a:sym typeface="Assistant"/>
              </a:rPr>
              <a:t>Random forest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overfits after tuning in nations, not significant change in cities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rgbClr val="6AA84F"/>
                </a:solidFill>
                <a:latin typeface="Assistant"/>
                <a:ea typeface="Assistant"/>
                <a:cs typeface="Assistant"/>
                <a:sym typeface="Assistant"/>
              </a:rPr>
              <a:t>XGBoost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performs the best in terms of not overfitting and low MSE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2262888" y="1720625"/>
            <a:ext cx="147900" cy="998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4764150" y="3078800"/>
            <a:ext cx="234000" cy="15168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4875125" y="1780725"/>
            <a:ext cx="180000" cy="998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2082600" y="3031700"/>
            <a:ext cx="234000" cy="15639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2422488" y="1669650"/>
            <a:ext cx="180000" cy="9984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2348398" y="3625500"/>
            <a:ext cx="147900" cy="9984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5031623" y="3625500"/>
            <a:ext cx="147900" cy="9984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5087375" y="1780725"/>
            <a:ext cx="125700" cy="9984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2062788" y="1692600"/>
            <a:ext cx="147900" cy="998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2562813" y="3696375"/>
            <a:ext cx="147900" cy="9984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5213000" y="3588650"/>
            <a:ext cx="147900" cy="1068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4685525" y="1685375"/>
            <a:ext cx="125700" cy="1068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425" y="2974100"/>
            <a:ext cx="2027900" cy="17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175" y="1012950"/>
            <a:ext cx="2049301" cy="17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925" y="2945700"/>
            <a:ext cx="2049300" cy="18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9025" y="956137"/>
            <a:ext cx="2049299" cy="183636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368" name="Google Shape;368;p34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4"/>
          <p:cNvSpPr txBox="1"/>
          <p:nvPr>
            <p:ph type="title"/>
          </p:nvPr>
        </p:nvSpPr>
        <p:spPr>
          <a:xfrm>
            <a:off x="543075" y="139500"/>
            <a:ext cx="831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Model comparison and interpretation: R2</a:t>
            </a:r>
            <a:endParaRPr sz="2600"/>
          </a:p>
        </p:txBody>
      </p:sp>
      <p:cxnSp>
        <p:nvCxnSpPr>
          <p:cNvPr id="370" name="Google Shape;370;p34"/>
          <p:cNvCxnSpPr/>
          <p:nvPr/>
        </p:nvCxnSpPr>
        <p:spPr>
          <a:xfrm>
            <a:off x="3257825" y="716950"/>
            <a:ext cx="0" cy="41583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4"/>
          <p:cNvCxnSpPr/>
          <p:nvPr/>
        </p:nvCxnSpPr>
        <p:spPr>
          <a:xfrm>
            <a:off x="5968575" y="716950"/>
            <a:ext cx="0" cy="41583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34"/>
          <p:cNvSpPr txBox="1"/>
          <p:nvPr/>
        </p:nvSpPr>
        <p:spPr>
          <a:xfrm>
            <a:off x="1674825" y="584225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Nation</a:t>
            </a:r>
            <a:endParaRPr/>
          </a:p>
        </p:txBody>
      </p:sp>
      <p:sp>
        <p:nvSpPr>
          <p:cNvPr id="373" name="Google Shape;373;p34"/>
          <p:cNvSpPr txBox="1"/>
          <p:nvPr/>
        </p:nvSpPr>
        <p:spPr>
          <a:xfrm>
            <a:off x="0" y="1530350"/>
            <a:ext cx="103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Baseline Model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142050" y="3437425"/>
            <a:ext cx="75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Tuned Model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6175825" y="625150"/>
            <a:ext cx="25170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Observations: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rPr>
              <a:t>SVM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worst R2 ( smallest value)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rgbClr val="FFC800"/>
                </a:solidFill>
                <a:latin typeface="Assistant"/>
                <a:ea typeface="Assistant"/>
                <a:cs typeface="Assistant"/>
                <a:sym typeface="Assistant"/>
              </a:rPr>
              <a:t>Liner, Ridge, Lasso and Elastic Regression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ok train to test R2 ratio but low R2 specially in cities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rgbClr val="9900FF"/>
                </a:solidFill>
                <a:latin typeface="Assistant"/>
                <a:ea typeface="Assistant"/>
                <a:cs typeface="Assistant"/>
                <a:sym typeface="Assistant"/>
              </a:rPr>
              <a:t>Decision tree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overfitting in baseline. R2 close to 1 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before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tuning.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rgbClr val="3C78D8"/>
                </a:solidFill>
                <a:latin typeface="Assistant"/>
                <a:ea typeface="Assistant"/>
                <a:cs typeface="Assistant"/>
                <a:sym typeface="Assistant"/>
              </a:rPr>
              <a:t>Random forest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and </a:t>
            </a:r>
            <a:r>
              <a:rPr lang="en">
                <a:solidFill>
                  <a:srgbClr val="6AA84F"/>
                </a:solidFill>
                <a:latin typeface="Assistant"/>
                <a:ea typeface="Assistant"/>
                <a:cs typeface="Assistant"/>
                <a:sym typeface="Assistant"/>
              </a:rPr>
              <a:t>XGBoost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performs the best in terms of R2, very close to one even after tuning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 rot="10800000">
            <a:off x="348350" y="2894625"/>
            <a:ext cx="56118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7" name="Google Shape;377;p34"/>
          <p:cNvGrpSpPr/>
          <p:nvPr/>
        </p:nvGrpSpPr>
        <p:grpSpPr>
          <a:xfrm>
            <a:off x="1273500" y="1055225"/>
            <a:ext cx="1725050" cy="1627950"/>
            <a:chOff x="1273500" y="1055225"/>
            <a:chExt cx="1725050" cy="1627950"/>
          </a:xfrm>
        </p:grpSpPr>
        <p:sp>
          <p:nvSpPr>
            <p:cNvPr id="378" name="Google Shape;378;p34"/>
            <p:cNvSpPr/>
            <p:nvPr/>
          </p:nvSpPr>
          <p:spPr>
            <a:xfrm>
              <a:off x="1273500" y="1367675"/>
              <a:ext cx="815700" cy="1315500"/>
            </a:xfrm>
            <a:prstGeom prst="rect">
              <a:avLst/>
            </a:prstGeom>
            <a:noFill/>
            <a:ln cap="flat" cmpd="sng" w="9525">
              <a:solidFill>
                <a:srgbClr val="FFC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818550" y="1980225"/>
              <a:ext cx="180000" cy="4749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379925" y="1055225"/>
              <a:ext cx="147900" cy="16278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570275" y="1066324"/>
              <a:ext cx="180000" cy="15873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2160600" y="1070126"/>
              <a:ext cx="147900" cy="14526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383" name="Google Shape;383;p34"/>
          <p:cNvGrpSpPr/>
          <p:nvPr/>
        </p:nvGrpSpPr>
        <p:grpSpPr>
          <a:xfrm>
            <a:off x="1349875" y="3070225"/>
            <a:ext cx="1684502" cy="1653000"/>
            <a:chOff x="1349875" y="3070225"/>
            <a:chExt cx="1684502" cy="1653000"/>
          </a:xfrm>
        </p:grpSpPr>
        <p:sp>
          <p:nvSpPr>
            <p:cNvPr id="384" name="Google Shape;384;p34"/>
            <p:cNvSpPr/>
            <p:nvPr/>
          </p:nvSpPr>
          <p:spPr>
            <a:xfrm>
              <a:off x="1349875" y="3338225"/>
              <a:ext cx="941700" cy="1324200"/>
            </a:xfrm>
            <a:prstGeom prst="rect">
              <a:avLst/>
            </a:prstGeom>
            <a:noFill/>
            <a:ln cap="flat" cmpd="sng" w="9525">
              <a:solidFill>
                <a:srgbClr val="FFC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2328825" y="3464675"/>
              <a:ext cx="234000" cy="11358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626650" y="3070225"/>
              <a:ext cx="147900" cy="15702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860677" y="3070225"/>
              <a:ext cx="173700" cy="1653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388" name="Google Shape;388;p34"/>
          <p:cNvGrpSpPr/>
          <p:nvPr/>
        </p:nvGrpSpPr>
        <p:grpSpPr>
          <a:xfrm>
            <a:off x="3842675" y="3070225"/>
            <a:ext cx="1865175" cy="1628175"/>
            <a:chOff x="3842675" y="3070225"/>
            <a:chExt cx="1865175" cy="1628175"/>
          </a:xfrm>
        </p:grpSpPr>
        <p:sp>
          <p:nvSpPr>
            <p:cNvPr id="389" name="Google Shape;389;p34"/>
            <p:cNvSpPr/>
            <p:nvPr/>
          </p:nvSpPr>
          <p:spPr>
            <a:xfrm>
              <a:off x="3842675" y="3070225"/>
              <a:ext cx="1145700" cy="1628100"/>
            </a:xfrm>
            <a:prstGeom prst="rect">
              <a:avLst/>
            </a:prstGeom>
            <a:noFill/>
            <a:ln cap="flat" cmpd="sng" w="9525">
              <a:solidFill>
                <a:srgbClr val="FFC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5031600" y="3697700"/>
              <a:ext cx="147900" cy="9177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5222725" y="3070225"/>
              <a:ext cx="200400" cy="15855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5507450" y="3070300"/>
              <a:ext cx="200400" cy="16281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393" name="Google Shape;393;p34"/>
          <p:cNvSpPr txBox="1"/>
          <p:nvPr/>
        </p:nvSpPr>
        <p:spPr>
          <a:xfrm>
            <a:off x="4256625" y="663300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Cities</a:t>
            </a:r>
            <a:endParaRPr/>
          </a:p>
        </p:txBody>
      </p:sp>
      <p:grpSp>
        <p:nvGrpSpPr>
          <p:cNvPr id="394" name="Google Shape;394;p34"/>
          <p:cNvGrpSpPr/>
          <p:nvPr/>
        </p:nvGrpSpPr>
        <p:grpSpPr>
          <a:xfrm>
            <a:off x="3910025" y="1109000"/>
            <a:ext cx="1718650" cy="1609950"/>
            <a:chOff x="3910025" y="1109000"/>
            <a:chExt cx="1718650" cy="1609950"/>
          </a:xfrm>
        </p:grpSpPr>
        <p:sp>
          <p:nvSpPr>
            <p:cNvPr id="395" name="Google Shape;395;p34"/>
            <p:cNvSpPr/>
            <p:nvPr/>
          </p:nvSpPr>
          <p:spPr>
            <a:xfrm>
              <a:off x="3910025" y="1806650"/>
              <a:ext cx="851700" cy="912300"/>
            </a:xfrm>
            <a:prstGeom prst="rect">
              <a:avLst/>
            </a:prstGeom>
            <a:noFill/>
            <a:ln cap="flat" cmpd="sng" w="9525">
              <a:solidFill>
                <a:srgbClr val="FFC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5448675" y="2025675"/>
              <a:ext cx="180000" cy="4749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5015200" y="1109325"/>
              <a:ext cx="180000" cy="1515300"/>
            </a:xfrm>
            <a:prstGeom prst="rect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5204800" y="1109000"/>
              <a:ext cx="180000" cy="15540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4771325" y="1134450"/>
              <a:ext cx="224400" cy="13470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00" y="1033675"/>
            <a:ext cx="1934450" cy="17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525" y="2992887"/>
            <a:ext cx="1907824" cy="176269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5"/>
          <p:cNvSpPr txBox="1"/>
          <p:nvPr>
            <p:ph idx="2" type="subTitle"/>
          </p:nvPr>
        </p:nvSpPr>
        <p:spPr>
          <a:xfrm>
            <a:off x="8396250" y="4513500"/>
            <a:ext cx="587400" cy="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/>
              <a:t>© </a:t>
            </a:r>
            <a:r>
              <a:rPr lang="en"/>
              <a:t>2024</a:t>
            </a:r>
            <a:endParaRPr/>
          </a:p>
        </p:txBody>
      </p:sp>
      <p:sp>
        <p:nvSpPr>
          <p:cNvPr id="407" name="Google Shape;407;p35"/>
          <p:cNvSpPr/>
          <p:nvPr/>
        </p:nvSpPr>
        <p:spPr>
          <a:xfrm>
            <a:off x="129237" y="188402"/>
            <a:ext cx="474900" cy="474900"/>
          </a:xfrm>
          <a:prstGeom prst="ellipse">
            <a:avLst/>
          </a:prstGeom>
          <a:solidFill>
            <a:srgbClr val="E634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5"/>
          <p:cNvSpPr txBox="1"/>
          <p:nvPr>
            <p:ph type="title"/>
          </p:nvPr>
        </p:nvSpPr>
        <p:spPr>
          <a:xfrm>
            <a:off x="414450" y="76000"/>
            <a:ext cx="86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Model comparison and interpretation: </a:t>
            </a:r>
            <a:r>
              <a:rPr lang="en" sz="2600"/>
              <a:t>Exec.</a:t>
            </a:r>
            <a:r>
              <a:rPr lang="en" sz="2600"/>
              <a:t>Time</a:t>
            </a:r>
            <a:endParaRPr sz="2600"/>
          </a:p>
        </p:txBody>
      </p:sp>
      <p:cxnSp>
        <p:nvCxnSpPr>
          <p:cNvPr id="409" name="Google Shape;409;p35"/>
          <p:cNvCxnSpPr/>
          <p:nvPr/>
        </p:nvCxnSpPr>
        <p:spPr>
          <a:xfrm>
            <a:off x="3257825" y="716950"/>
            <a:ext cx="0" cy="41583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5"/>
          <p:cNvCxnSpPr/>
          <p:nvPr/>
        </p:nvCxnSpPr>
        <p:spPr>
          <a:xfrm>
            <a:off x="5968575" y="716950"/>
            <a:ext cx="0" cy="41583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5"/>
          <p:cNvSpPr txBox="1"/>
          <p:nvPr/>
        </p:nvSpPr>
        <p:spPr>
          <a:xfrm>
            <a:off x="1674825" y="584225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Nation</a:t>
            </a:r>
            <a:endParaRPr/>
          </a:p>
        </p:txBody>
      </p:sp>
      <p:sp>
        <p:nvSpPr>
          <p:cNvPr id="412" name="Google Shape;412;p35"/>
          <p:cNvSpPr txBox="1"/>
          <p:nvPr/>
        </p:nvSpPr>
        <p:spPr>
          <a:xfrm>
            <a:off x="0" y="1530350"/>
            <a:ext cx="103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Baseline Model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142050" y="3437425"/>
            <a:ext cx="75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Tuned Model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6175825" y="625150"/>
            <a:ext cx="2517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Observations: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baseline models that take the longest are SVM and Random Forest. SVM was removed for tuning.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AutoNum type="arabicPeriod"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The tuned models that took the longest were Random Forest and XGBoost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415" name="Google Shape;415;p35"/>
          <p:cNvCxnSpPr/>
          <p:nvPr/>
        </p:nvCxnSpPr>
        <p:spPr>
          <a:xfrm rot="10800000">
            <a:off x="348350" y="2894625"/>
            <a:ext cx="56118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35"/>
          <p:cNvSpPr txBox="1"/>
          <p:nvPr/>
        </p:nvSpPr>
        <p:spPr>
          <a:xfrm>
            <a:off x="4256625" y="663300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Cities</a:t>
            </a: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2480100" y="3070225"/>
            <a:ext cx="474900" cy="1685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2624450" y="1110975"/>
            <a:ext cx="474900" cy="1685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19" name="Google Shape;4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75" y="1039000"/>
            <a:ext cx="1934450" cy="17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9288" y="2964825"/>
            <a:ext cx="1907825" cy="176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5"/>
          <p:cNvSpPr/>
          <p:nvPr/>
        </p:nvSpPr>
        <p:spPr>
          <a:xfrm>
            <a:off x="5058575" y="3003475"/>
            <a:ext cx="474900" cy="1685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5058575" y="1109000"/>
            <a:ext cx="474900" cy="1685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al Estate Exhibition Meeting by Slidesgo">
  <a:themeElements>
    <a:clrScheme name="Simple Light">
      <a:dk1>
        <a:srgbClr val="000000"/>
      </a:dk1>
      <a:lt1>
        <a:srgbClr val="EFE9E5"/>
      </a:lt1>
      <a:dk2>
        <a:srgbClr val="FFFFFF"/>
      </a:dk2>
      <a:lt2>
        <a:srgbClr val="9FC5E8"/>
      </a:lt2>
      <a:accent1>
        <a:srgbClr val="E634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